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3"/>
  </p:sldMasterIdLst>
  <p:notesMasterIdLst>
    <p:notesMasterId r:id="rId7"/>
  </p:notesMasterIdLst>
  <p:sldIdLst>
    <p:sldId id="256" r:id="rId4"/>
    <p:sldId id="278" r:id="rId5"/>
    <p:sldId id="284" r:id="rId6"/>
    <p:sldId id="260" r:id="rId8"/>
    <p:sldId id="262" r:id="rId9"/>
    <p:sldId id="319" r:id="rId10"/>
    <p:sldId id="320" r:id="rId11"/>
    <p:sldId id="322" r:id="rId12"/>
    <p:sldId id="323" r:id="rId13"/>
    <p:sldId id="324" r:id="rId14"/>
    <p:sldId id="325" r:id="rId15"/>
    <p:sldId id="295" r:id="rId16"/>
    <p:sldId id="329" r:id="rId17"/>
    <p:sldId id="330" r:id="rId18"/>
    <p:sldId id="305" r:id="rId19"/>
    <p:sldId id="273" r:id="rId20"/>
  </p:sldIdLst>
  <p:sldSz cx="12192000" cy="6858000"/>
  <p:notesSz cx="6858000" cy="9144000"/>
  <p:embeddedFontLst>
    <p:embeddedFont>
      <p:font typeface="Calibri" panose="020F0502020204030204"/>
      <p:regular r:id="rId25"/>
    </p:embeddedFont>
    <p:embeddedFont>
      <p:font typeface="Raleway"/>
      <p:regular r:id="rId26"/>
    </p:embeddedFont>
    <p:embeddedFont>
      <p:font typeface="Calibri Light" panose="020F0302020204030204"/>
      <p:regular r:id="rId27"/>
      <p:italic r:id="rId28"/>
    </p:embeddedFon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Default Section" id="{94B77352-30AB-4B14-9755-03B3E977B4E8}">
          <p14:sldIdLst>
            <p14:sldId id="256"/>
            <p14:sldId id="278"/>
            <p14:sldId id="284"/>
            <p14:sldId id="260"/>
            <p14:sldId id="262"/>
            <p14:sldId id="319"/>
            <p14:sldId id="320"/>
            <p14:sldId id="322"/>
            <p14:sldId id="323"/>
            <p14:sldId id="324"/>
            <p14:sldId id="325"/>
            <p14:sldId id="295"/>
            <p14:sldId id="329"/>
            <p14:sldId id="330"/>
            <p14:sldId id="305"/>
            <p14:sldId id="27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DIP SINGHA" initials="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9" autoAdjust="0"/>
    <p:restoredTop sz="93447" autoAdjust="0"/>
  </p:normalViewPr>
  <p:slideViewPr>
    <p:cSldViewPr snapToGrid="0">
      <p:cViewPr>
        <p:scale>
          <a:sx n="80" d="100"/>
          <a:sy n="80" d="100"/>
        </p:scale>
        <p:origin x="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Master" Target="slideMasters/slideMaster2.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2"/>
        <p:cNvGrpSpPr/>
        <p:nvPr/>
      </p:nvGrpSpPr>
      <p:grpSpPr>
        <a:xfrm>
          <a:off x="0" y="0"/>
          <a:ext cx="0" cy="0"/>
          <a:chOff x="0" y="0"/>
          <a:chExt cx="0" cy="0"/>
        </a:xfrm>
      </p:grpSpPr>
      <p:sp>
        <p:nvSpPr>
          <p:cNvPr id="213" name="Google Shape;213;g1312e3faf5e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312e3faf5e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DC8C69B-F481-4060-A727-E95CCAA4CEC8}"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3F0DEF-9A15-443A-A249-841FF27089DA}"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032D03B7-E6E1-47B0-ABE8-AFB478917700}"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3F0DEF-9A15-443A-A249-841FF27089DA}"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CFCCF36-D1FE-4964-A352-F9CB083AE5B0}"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3F0DEF-9A15-443A-A249-841FF27089DA}"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9F41ACD6-06AA-4B80-82F0-B0F9D38894DB}"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3F0DEF-9A15-443A-A249-841FF27089DA}"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05E5E62D-03BD-4E3F-AA2B-D01249032592}" type="datetime1">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3F0DEF-9A15-443A-A249-841FF27089DA}"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A82466C-39F6-46BC-A7E7-2B0235DDF2D5}" type="datetime1">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3F0DEF-9A15-443A-A249-841FF27089DA}"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2B6515-347F-4D78-8BF7-E8CB41E2CECE}" type="datetime1">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3F0DEF-9A15-443A-A249-841FF27089DA}"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71D5776-33C2-40AE-B9D9-77A9B7E931E3}"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3F0DEF-9A15-443A-A249-841FF27089DA}"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803C5E9-D8A2-4EDA-8C13-D292A3B217CF}"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3F0DEF-9A15-443A-A249-841FF27089DA}"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4964466A-77E9-49C8-905A-DC99714444E2}"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3F0DEF-9A15-443A-A249-841FF27089DA}"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5976D890-93DF-4B3E-AE5D-E580261B0537}"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3F0DEF-9A15-443A-A249-841FF27089DA}"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2"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FE502-0B9C-41B8-A8E8-337C1FE3C502}" type="datetime1">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F0DEF-9A15-443A-A249-841FF27089DA}"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3F0DEF-9A15-443A-A249-841FF27089D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p:cNvSpPr>
            <a:spLocks noGrp="1"/>
          </p:cNvSpPr>
          <p:nvPr>
            <p:ph type="ctrTitle" idx="4294967295"/>
          </p:nvPr>
        </p:nvSpPr>
        <p:spPr>
          <a:xfrm>
            <a:off x="293688" y="228600"/>
            <a:ext cx="11898312" cy="6492875"/>
          </a:xfrm>
        </p:spPr>
        <p:txBody>
          <a:bodyPr>
            <a:normAutofit/>
          </a:bodyPr>
          <a:lstStyle/>
          <a:p>
            <a:pPr marL="234950" marR="215265" indent="-6350">
              <a:lnSpc>
                <a:spcPct val="150000"/>
              </a:lnSpc>
              <a:spcAft>
                <a:spcPts val="1000"/>
              </a:spcAft>
            </a:pPr>
            <a:br>
              <a:rPr lang="en-IN" sz="1800" dirty="0">
                <a:solidFill>
                  <a:srgbClr val="000000"/>
                </a:solidFill>
                <a:effectLst/>
                <a:uFill>
                  <a:solidFill>
                    <a:srgbClr val="000000"/>
                  </a:solidFill>
                </a:uFill>
                <a:latin typeface="Times New Roman" panose="02020603050405020304" pitchFamily="18" charset="0"/>
                <a:ea typeface="Arial Unicode MS"/>
                <a:cs typeface="Arial Unicode MS"/>
              </a:rPr>
            </a:br>
            <a:endParaRPr lang="en-IN" sz="2700" dirty="0"/>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p:cNvSpPr>
            <a:spLocks noChangeArrowheads="1"/>
          </p:cNvSpPr>
          <p:nvPr/>
        </p:nvSpPr>
        <p:spPr bwMode="auto">
          <a:xfrm>
            <a:off x="800100" y="2262938"/>
            <a:ext cx="10910830" cy="719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 name="Picture 23"/>
          <p:cNvPicPr>
            <a:picLocks noChangeAspect="1"/>
          </p:cNvPicPr>
          <p:nvPr/>
        </p:nvPicPr>
        <p:blipFill>
          <a:blip r:embed="rId1"/>
          <a:stretch>
            <a:fillRect/>
          </a:stretch>
        </p:blipFill>
        <p:spPr>
          <a:xfrm>
            <a:off x="1963710" y="172442"/>
            <a:ext cx="8409483" cy="1459519"/>
          </a:xfrm>
          <a:prstGeom prst="rect">
            <a:avLst/>
          </a:prstGeom>
        </p:spPr>
      </p:pic>
      <p:sp>
        <p:nvSpPr>
          <p:cNvPr id="7" name="TextBox 6"/>
          <p:cNvSpPr txBox="1"/>
          <p:nvPr/>
        </p:nvSpPr>
        <p:spPr>
          <a:xfrm>
            <a:off x="2431239" y="298892"/>
            <a:ext cx="7642152" cy="1050290"/>
          </a:xfrm>
          <a:prstGeom prst="rect">
            <a:avLst/>
          </a:prstGeom>
          <a:noFill/>
        </p:spPr>
        <p:txBody>
          <a:bodyPr wrap="square" lIns="91440" tIns="45720" rIns="91440" bIns="45720" anchor="t">
            <a:spAutoFit/>
          </a:bodyPr>
          <a:lstStyle/>
          <a:p>
            <a:pPr marL="234950" marR="215265" lvl="0" indent="-6350" algn="ctr" defTabSz="914400" rtl="0" eaLnBrk="1" fontAlgn="auto" latinLnBrk="0" hangingPunct="1">
              <a:lnSpc>
                <a:spcPct val="150000"/>
              </a:lnSpc>
              <a:spcBef>
                <a:spcPts val="0"/>
              </a:spcBef>
              <a:spcAft>
                <a:spcPts val="1000"/>
              </a:spcAft>
              <a:buClrTx/>
              <a:buSzTx/>
              <a:buFontTx/>
              <a:buNone/>
              <a:defRPr/>
            </a:pPr>
            <a:r>
              <a:rPr kumimoji="0" lang="en-IN" sz="1800" b="1" i="0" u="none" strike="noStrike" kern="1200" cap="none" spc="0" normalizeH="0" baseline="0" noProof="0" dirty="0">
                <a:ln>
                  <a:noFill/>
                </a:ln>
                <a:solidFill>
                  <a:srgbClr val="000000"/>
                </a:solidFill>
                <a:effectLst/>
                <a:uLnTx/>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PROJECT BASED LEARNING </a:t>
            </a:r>
            <a:r>
              <a:rPr lang="en-IN" sz="1800" b="1" kern="12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CS10501A</a:t>
            </a:r>
            <a:endParaRPr kumimoji="0" lang="en-IN" sz="1800" b="1" i="0" u="none" strike="noStrike" kern="1200" cap="none" spc="0" normalizeH="0" baseline="0" noProof="0" dirty="0">
              <a:ln>
                <a:noFill/>
              </a:ln>
              <a:solidFill>
                <a:srgbClr val="000000"/>
              </a:solidFill>
              <a:effectLst/>
              <a:uLnTx/>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234950" marR="215265" indent="-6350" algn="ctr">
              <a:lnSpc>
                <a:spcPct val="150000"/>
              </a:lnSpc>
              <a:spcAft>
                <a:spcPts val="1000"/>
              </a:spcAft>
              <a:buClrTx/>
              <a:defRPr/>
            </a:pPr>
            <a:r>
              <a:rPr lang="en-IN" sz="1800" b="1" kern="1200" dirty="0">
                <a:uFill>
                  <a:solidFill>
                    <a:srgbClr val="000000"/>
                  </a:solidFill>
                </a:uFill>
                <a:latin typeface="Times New Roman" panose="02020603050405020304"/>
                <a:ea typeface="Times New Roman" panose="02020603050405020304" pitchFamily="18" charset="0"/>
                <a:cs typeface="Times New Roman" panose="02020603050405020304"/>
              </a:rPr>
              <a:t> Diabetes Prediction Model</a:t>
            </a:r>
            <a:endParaRPr lang="en-IN" sz="1800" b="1" kern="1200" dirty="0">
              <a:uFill>
                <a:solidFill>
                  <a:srgbClr val="000000"/>
                </a:solidFill>
              </a:uFill>
              <a:latin typeface="Times New Roman" panose="02020603050405020304"/>
              <a:ea typeface="Times New Roman" panose="02020603050405020304" pitchFamily="18" charset="0"/>
              <a:cs typeface="Times New Roman" panose="02020603050405020304"/>
            </a:endParaRPr>
          </a:p>
        </p:txBody>
      </p:sp>
      <p:pic>
        <p:nvPicPr>
          <p:cNvPr id="9" name="Picture 8" descr="Logo, company name&#10;&#10;Description automatically generated"/>
          <p:cNvPicPr>
            <a:picLocks noChangeAspect="1"/>
          </p:cNvPicPr>
          <p:nvPr/>
        </p:nvPicPr>
        <p:blipFill>
          <a:blip r:embed="rId2"/>
          <a:stretch>
            <a:fillRect/>
          </a:stretch>
        </p:blipFill>
        <p:spPr bwMode="auto">
          <a:xfrm>
            <a:off x="5605661" y="1312629"/>
            <a:ext cx="1125580" cy="1062190"/>
          </a:xfrm>
          <a:prstGeom prst="rect">
            <a:avLst/>
          </a:prstGeom>
        </p:spPr>
      </p:pic>
      <p:sp>
        <p:nvSpPr>
          <p:cNvPr id="11" name="TextBox 10"/>
          <p:cNvSpPr txBox="1"/>
          <p:nvPr/>
        </p:nvSpPr>
        <p:spPr>
          <a:xfrm>
            <a:off x="0" y="5614708"/>
            <a:ext cx="5817986" cy="864870"/>
          </a:xfrm>
          <a:prstGeom prst="rect">
            <a:avLst/>
          </a:prstGeom>
          <a:noFill/>
        </p:spPr>
        <p:txBody>
          <a:bodyPr wrap="square">
            <a:spAutoFit/>
          </a:bodyPr>
          <a:lstStyle/>
          <a:p>
            <a:pPr marL="234950" marR="267970" lvl="0" indent="-6350" algn="just" defTabSz="914400" rtl="0" eaLnBrk="1" fontAlgn="auto" latinLnBrk="0" hangingPunct="1">
              <a:lnSpc>
                <a:spcPct val="107000"/>
              </a:lnSpc>
              <a:spcBef>
                <a:spcPts val="0"/>
              </a:spcBef>
              <a:spcAft>
                <a:spcPts val="1460"/>
              </a:spcAft>
              <a:buClrTx/>
              <a:buSzTx/>
              <a:buFontTx/>
              <a:buNone/>
              <a:defRPr/>
            </a:pPr>
            <a:r>
              <a:rPr kumimoji="0" lang="en-IN" sz="1800" b="0" i="0" u="none" strike="noStrike" kern="1200" cap="none" spc="0" normalizeH="0" baseline="0" noProof="0" dirty="0">
                <a:ln>
                  <a:noFill/>
                </a:ln>
                <a:solidFill>
                  <a:srgbClr val="000000"/>
                </a:solidFill>
                <a:effectLst/>
                <a:uLnTx/>
                <a:uFill>
                  <a:solidFill>
                    <a:srgbClr val="000000"/>
                  </a:solidFill>
                </a:uFill>
                <a:latin typeface="Times New Roman" panose="02020603050405020304" pitchFamily="18" charset="0"/>
                <a:ea typeface="Arial Unicode MS"/>
                <a:cs typeface="Arial Unicode MS"/>
              </a:rPr>
              <a:t>BY:</a:t>
            </a:r>
            <a:endParaRPr lang="en-IN" sz="1800" kern="1200" dirty="0">
              <a:solidFill>
                <a:prstClr val="black"/>
              </a:solidFill>
              <a:uFill>
                <a:solidFill>
                  <a:srgbClr val="000000"/>
                </a:solidFill>
              </a:uFill>
              <a:latin typeface="Times New Roman" panose="02020603050405020304" pitchFamily="18" charset="0"/>
              <a:ea typeface="+mn-ea"/>
              <a:cs typeface="Times New Roman" panose="02020603050405020304" pitchFamily="18" charset="0"/>
            </a:endParaRPr>
          </a:p>
          <a:p>
            <a:pPr marL="571500" marR="215265" lvl="0" indent="-342900" algn="just" defTabSz="914400" rtl="0" eaLnBrk="1" fontAlgn="auto" latinLnBrk="0" hangingPunct="1">
              <a:lnSpc>
                <a:spcPct val="105000"/>
              </a:lnSpc>
              <a:spcBef>
                <a:spcPts val="0"/>
              </a:spcBef>
              <a:spcAft>
                <a:spcPts val="800"/>
              </a:spcAft>
              <a:buClrTx/>
              <a:buSzTx/>
              <a:buFont typeface="+mj-lt"/>
              <a:buAutoNum type="arabicPeriod"/>
              <a:defRPr/>
            </a:pPr>
            <a:r>
              <a:rPr kumimoji="0" lang="en-IN" sz="1800" b="0" i="0" u="none" strike="noStrike" kern="1200" cap="none" spc="0" normalizeH="0" baseline="0" noProof="0" dirty="0">
                <a:ln>
                  <a:noFill/>
                </a:ln>
                <a:solidFill>
                  <a:prstClr val="black"/>
                </a:solidFill>
                <a:effectLst/>
                <a:uLnTx/>
                <a:uFill>
                  <a:solidFill>
                    <a:srgbClr val="000000"/>
                  </a:solidFill>
                </a:uFill>
                <a:latin typeface="Times New Roman" panose="02020603050405020304" pitchFamily="18" charset="0"/>
                <a:ea typeface="+mn-ea"/>
                <a:cs typeface="Times New Roman" panose="02020603050405020304" pitchFamily="18" charset="0"/>
              </a:rPr>
              <a:t>SIDDHARTH SINGH </a:t>
            </a:r>
            <a:r>
              <a:rPr lang="en-IN" sz="1800" kern="1200" dirty="0">
                <a:solidFill>
                  <a:prstClr val="black"/>
                </a:solidFill>
                <a:uFill>
                  <a:solidFill>
                    <a:srgbClr val="000000"/>
                  </a:solidFill>
                </a:uFill>
                <a:latin typeface="Times New Roman" panose="02020603050405020304" pitchFamily="18" charset="0"/>
                <a:ea typeface="+mn-ea"/>
                <a:cs typeface="Times New Roman" panose="02020603050405020304" pitchFamily="18" charset="0"/>
              </a:rPr>
              <a:t>– 202200141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p:cNvSpPr txBox="1"/>
          <p:nvPr/>
        </p:nvSpPr>
        <p:spPr>
          <a:xfrm>
            <a:off x="7281745" y="5384829"/>
            <a:ext cx="5072921" cy="1250950"/>
          </a:xfrm>
          <a:prstGeom prst="rect">
            <a:avLst/>
          </a:prstGeom>
          <a:noFill/>
        </p:spPr>
        <p:txBody>
          <a:bodyPr wrap="square">
            <a:spAutoFit/>
          </a:bodyPr>
          <a:lstStyle/>
          <a:p>
            <a:pPr marL="234950" marR="215265" lvl="0" indent="-6350" algn="ctr" defTabSz="914400" rtl="0" eaLnBrk="1" fontAlgn="auto" latinLnBrk="0" hangingPunct="1">
              <a:lnSpc>
                <a:spcPct val="105000"/>
              </a:lnSpc>
              <a:spcBef>
                <a:spcPts val="0"/>
              </a:spcBef>
              <a:spcAft>
                <a:spcPts val="1000"/>
              </a:spcAft>
              <a:buClrTx/>
              <a:buSzTx/>
              <a:buFontTx/>
              <a:buNone/>
              <a:defRPr/>
            </a:pPr>
            <a:r>
              <a:rPr kumimoji="0" lang="en-US" sz="2000" b="0" i="1" u="none" strike="noStrike" kern="1200" cap="none" spc="0" normalizeH="0" baseline="0" noProof="0" dirty="0">
                <a:ln>
                  <a:noFill/>
                </a:ln>
                <a:solidFill>
                  <a:srgbClr val="000000"/>
                </a:solidFill>
                <a:effectLst/>
                <a:uLnTx/>
                <a:uFill>
                  <a:solidFill>
                    <a:srgbClr val="000000"/>
                  </a:solidFill>
                </a:uFill>
                <a:latin typeface="Times New Roman" panose="02020603050405020304" pitchFamily="18" charset="0"/>
                <a:ea typeface="Arial Unicode MS"/>
                <a:cs typeface="Arial Unicode MS"/>
              </a:rPr>
              <a:t> Under the Guidance of:</a:t>
            </a:r>
            <a:endParaRPr kumimoji="0" lang="en-IN" sz="1800" b="0" i="1" u="none" strike="noStrike" kern="1200" cap="none" spc="0" normalizeH="0" baseline="0" noProof="0" dirty="0">
              <a:ln>
                <a:noFill/>
              </a:ln>
              <a:solidFill>
                <a:srgbClr val="000000"/>
              </a:solidFill>
              <a:effectLst/>
              <a:uLnTx/>
              <a:uFill>
                <a:solidFill>
                  <a:srgbClr val="000000"/>
                </a:solidFill>
              </a:uFill>
              <a:latin typeface="Times New Roman" panose="02020603050405020304" pitchFamily="18" charset="0"/>
              <a:ea typeface="Arial Unicode MS"/>
              <a:cs typeface="Arial Unicode MS"/>
            </a:endParaRPr>
          </a:p>
          <a:p>
            <a:pPr marL="234950" marR="215265" lvl="0" indent="-6350" algn="ctr" defTabSz="914400" rtl="0" eaLnBrk="1" fontAlgn="auto" latinLnBrk="0" hangingPunct="1">
              <a:lnSpc>
                <a:spcPct val="105000"/>
              </a:lnSpc>
              <a:spcBef>
                <a:spcPts val="0"/>
              </a:spcBef>
              <a:spcAft>
                <a:spcPts val="1000"/>
              </a:spcAft>
              <a:buClrTx/>
              <a:buSzTx/>
              <a:buFontTx/>
              <a:buNone/>
              <a:defRPr/>
            </a:pP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Mr. Dhruba Ray </a:t>
            </a:r>
            <a:endPar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234950" marR="215265" lvl="0" indent="-6350" algn="ctr" defTabSz="914400" rtl="0" eaLnBrk="1" fontAlgn="auto" latinLnBrk="0" hangingPunct="1">
              <a:lnSpc>
                <a:spcPct val="105000"/>
              </a:lnSpc>
              <a:spcBef>
                <a:spcPts val="0"/>
              </a:spcBef>
              <a:spcAft>
                <a:spcPts val="1000"/>
              </a:spcAft>
              <a:buClrTx/>
              <a:buSzTx/>
              <a:buFontTx/>
              <a:buNone/>
              <a:defRPr/>
            </a:pP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Senior Faculty</a:t>
            </a:r>
            <a:endPar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p:txBody>
      </p:sp>
      <p:sp>
        <p:nvSpPr>
          <p:cNvPr id="18" name="TextBox 17"/>
          <p:cNvSpPr txBox="1"/>
          <p:nvPr/>
        </p:nvSpPr>
        <p:spPr>
          <a:xfrm>
            <a:off x="2810655" y="2580467"/>
            <a:ext cx="6570689" cy="1450340"/>
          </a:xfrm>
          <a:prstGeom prst="rect">
            <a:avLst/>
          </a:prstGeom>
          <a:noFill/>
        </p:spPr>
        <p:txBody>
          <a:bodyPr wrap="square" lIns="91440" tIns="45720" rIns="91440" bIns="45720" anchor="t">
            <a:spAutoFit/>
          </a:bodyPr>
          <a:lstStyle/>
          <a:p>
            <a:pPr marL="0" marR="0" lvl="0" indent="457200" algn="ctr" defTabSz="914400" rtl="0" eaLnBrk="1" fontAlgn="auto" latinLnBrk="0" hangingPunct="1">
              <a:lnSpc>
                <a:spcPct val="100000"/>
              </a:lnSpc>
              <a:spcBef>
                <a:spcPts val="0"/>
              </a:spcBef>
              <a:spcAft>
                <a:spcPts val="0"/>
              </a:spcAft>
              <a:buClrTx/>
              <a:buSzTx/>
              <a:buFontTx/>
              <a:buNone/>
              <a:defRPr/>
            </a:pPr>
            <a:endParaRPr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Arial Unicode MS"/>
              <a:cs typeface="Times New Roman" panose="02020603050405020304"/>
            </a:endParaRPr>
          </a:p>
          <a:p>
            <a:pPr marL="234950" marR="215265" lvl="0" indent="228600" algn="ctr" defTabSz="914400" rtl="0" eaLnBrk="1" fontAlgn="auto" latinLnBrk="0" hangingPunct="1">
              <a:lnSpc>
                <a:spcPct val="115000"/>
              </a:lnSpc>
              <a:spcBef>
                <a:spcPts val="0"/>
              </a:spcBef>
              <a:spcAft>
                <a:spcPts val="1000"/>
              </a:spcAft>
              <a:buClrTx/>
              <a:buSzTx/>
              <a:buFontTx/>
              <a:buNone/>
              <a:defRPr/>
            </a:pPr>
            <a:r>
              <a:rPr kumimoji="0" lang="en-US" sz="1800" b="1" i="0" u="none" strike="noStrike" kern="1200" cap="none" spc="0" normalizeH="0" baseline="0" noProof="0" dirty="0">
                <a:ln>
                  <a:noFill/>
                </a:ln>
                <a:solidFill>
                  <a:srgbClr val="000000"/>
                </a:solidFill>
                <a:effectLst/>
                <a:uLnTx/>
                <a:uFill>
                  <a:solidFill>
                    <a:srgbClr val="000000"/>
                  </a:solidFill>
                </a:uFill>
                <a:latin typeface="Times New Roman" panose="02020603050405020304" pitchFamily="18" charset="0"/>
                <a:ea typeface="Arial Unicode MS"/>
                <a:cs typeface="Arial Unicode MS"/>
              </a:rPr>
              <a:t>DEPARTMENT OF COMPUTER SCIENCE AND ENGINEERING</a:t>
            </a:r>
            <a:endParaRPr kumimoji="0" lang="en-IN" sz="1800" b="0" i="0" u="none" strike="noStrike" kern="1200" cap="none" spc="0" normalizeH="0" baseline="0" noProof="0" dirty="0">
              <a:ln>
                <a:noFill/>
              </a:ln>
              <a:solidFill>
                <a:srgbClr val="000000"/>
              </a:solidFill>
              <a:effectLst/>
              <a:uLnTx/>
              <a:uFill>
                <a:solidFill>
                  <a:srgbClr val="000000"/>
                </a:solidFill>
              </a:uFill>
              <a:latin typeface="Times New Roman" panose="02020603050405020304" pitchFamily="18" charset="0"/>
              <a:ea typeface="Arial Unicode MS"/>
              <a:cs typeface="Arial Unicode MS"/>
            </a:endParaRPr>
          </a:p>
          <a:p>
            <a:pPr marL="234950" marR="215265" lvl="0" indent="228600" algn="ctr" defTabSz="914400" rtl="0" eaLnBrk="1" fontAlgn="auto" latinLnBrk="0" hangingPunct="1">
              <a:lnSpc>
                <a:spcPct val="115000"/>
              </a:lnSpc>
              <a:spcBef>
                <a:spcPts val="0"/>
              </a:spcBef>
              <a:spcAft>
                <a:spcPts val="1000"/>
              </a:spcAft>
              <a:buClrTx/>
              <a:buSzTx/>
              <a:buFontTx/>
              <a:buNone/>
              <a:defRPr/>
            </a:pPr>
            <a:r>
              <a:rPr kumimoji="0" lang="en-US" sz="1800" b="1" i="0" u="none" strike="noStrike" kern="1200" cap="none" spc="0" normalizeH="0" baseline="0" noProof="0" dirty="0">
                <a:ln>
                  <a:noFill/>
                </a:ln>
                <a:solidFill>
                  <a:srgbClr val="000000"/>
                </a:solidFill>
                <a:effectLst/>
                <a:uLnTx/>
                <a:uFill>
                  <a:solidFill>
                    <a:srgbClr val="000000"/>
                  </a:solidFill>
                </a:uFill>
                <a:latin typeface="Times New Roman" panose="02020603050405020304" pitchFamily="18" charset="0"/>
                <a:ea typeface="Arial Unicode MS"/>
                <a:cs typeface="Arial Unicode MS"/>
              </a:rPr>
              <a:t>SIKKIM MANIPAL INSTITUTE OF TECHNOLOGY</a:t>
            </a:r>
            <a:endParaRPr lang="en-US" sz="1800" b="1" kern="1200" dirty="0">
              <a:uFill>
                <a:solidFill>
                  <a:srgbClr val="000000"/>
                </a:solidFill>
              </a:uFill>
              <a:latin typeface="Times New Roman" panose="02020603050405020304" pitchFamily="18" charset="0"/>
              <a:ea typeface="Arial Unicode MS"/>
              <a:cs typeface="Arial Unicode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altLang="en-US" b="1">
                <a:latin typeface="Times New Roman" panose="02020603050405020304" pitchFamily="18" charset="0"/>
                <a:cs typeface="Times New Roman" panose="02020603050405020304" pitchFamily="18" charset="0"/>
                <a:sym typeface="+mn-ea"/>
              </a:rPr>
              <a:t>MODEL TRAINING AND PREDICTION</a:t>
            </a:r>
            <a:endParaRPr lang="en-IN" altLang="en-US" b="1">
              <a:latin typeface="Raleway"/>
            </a:endParaRPr>
          </a:p>
        </p:txBody>
      </p:sp>
      <p:sp>
        <p:nvSpPr>
          <p:cNvPr id="3" name="Text Placeholder 2"/>
          <p:cNvSpPr>
            <a:spLocks noGrp="1"/>
          </p:cNvSpPr>
          <p:nvPr>
            <p:ph type="body" idx="1"/>
          </p:nvPr>
        </p:nvSpPr>
        <p:spPr>
          <a:xfrm>
            <a:off x="838200" y="1410335"/>
            <a:ext cx="10515600" cy="4351338"/>
          </a:xfrm>
        </p:spPr>
        <p:txBody>
          <a:bodyPr>
            <a:noAutofit/>
          </a:bodyPr>
          <a:lstStyle/>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Decision Tree: It does this by dividing the data into subsets based on the value of the input features; this results in a tree structure where a node is a feature, a branch is a decision rule, and a leaf node is a consequence (class label or numeric value).</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Key Concepts: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1.Root Node: The top node of the tree where the first decision is made.</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2.Internal Nodes: Nodes where decisions are made based on features.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3.Leaf Nodes: Terminal nodes that provide the output (class label or value).</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4.Splitting: The process of dividing a node into two or more sub-nodes.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114300" indent="0">
              <a:lnSpc>
                <a:spcPct val="150000"/>
              </a:lnSpc>
              <a:buFont typeface="Wingdings" panose="05000000000000000000"/>
              <a:buNone/>
            </a:pP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Google Shape;121;p17"/>
          <p:cNvPicPr preferRelativeResize="0"/>
          <p:nvPr/>
        </p:nvPicPr>
        <p:blipFill>
          <a:blip r:embed="rId1"/>
          <a:stretch>
            <a:fillRect/>
          </a:stretch>
        </p:blipFill>
        <p:spPr>
          <a:xfrm>
            <a:off x="9275650" y="211812"/>
            <a:ext cx="2769575" cy="662425"/>
          </a:xfrm>
          <a:prstGeom prst="rect">
            <a:avLst/>
          </a:prstGeom>
          <a:noFill/>
          <a:ln>
            <a:noFill/>
          </a:ln>
        </p:spPr>
      </p:pic>
      <p:pic>
        <p:nvPicPr>
          <p:cNvPr id="8" name="Picture 7"/>
          <p:cNvPicPr>
            <a:picLocks noChangeAspect="1"/>
          </p:cNvPicPr>
          <p:nvPr/>
        </p:nvPicPr>
        <p:blipFill>
          <a:blip r:embed="rId2"/>
          <a:stretch>
            <a:fillRect/>
          </a:stretch>
        </p:blipFill>
        <p:spPr>
          <a:xfrm>
            <a:off x="2529205" y="5430520"/>
            <a:ext cx="5413375" cy="12058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altLang="en-US" b="1">
                <a:latin typeface="Times New Roman" panose="02020603050405020304" pitchFamily="18" charset="0"/>
                <a:cs typeface="Times New Roman" panose="02020603050405020304" pitchFamily="18" charset="0"/>
                <a:sym typeface="+mn-ea"/>
              </a:rPr>
              <a:t>MODEL TRAINING AND PREDICTION</a:t>
            </a:r>
            <a:endParaRPr lang="en-IN" altLang="en-US" b="1">
              <a:latin typeface="Raleway"/>
            </a:endParaRPr>
          </a:p>
        </p:txBody>
      </p:sp>
      <p:sp>
        <p:nvSpPr>
          <p:cNvPr id="3" name="Text Placeholder 2"/>
          <p:cNvSpPr>
            <a:spLocks noGrp="1"/>
          </p:cNvSpPr>
          <p:nvPr>
            <p:ph type="body" idx="1"/>
          </p:nvPr>
        </p:nvSpPr>
        <p:spPr/>
        <p:txBody>
          <a:bodyPr/>
          <a:lstStyle/>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Support Vector Machine: It is a supervised learning method used for creating models for classification as well as regression analysis. One of its important characteristics is that it performs especially well on the data of high dimensions. SVM on the other hand seeks to find the best hyperplane that will bound the data well according to its classes.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Key Concepts: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1.Hyperplane: A decision boundary that separates different classes in the feature space.</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2.Margin: The distance between the hyperplane and the nearest data points (support vectors). SVM aims to maximize this margin.</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Google Shape;121;p17"/>
          <p:cNvPicPr preferRelativeResize="0"/>
          <p:nvPr/>
        </p:nvPicPr>
        <p:blipFill>
          <a:blip r:embed="rId1"/>
          <a:stretch>
            <a:fillRect/>
          </a:stretch>
        </p:blipFill>
        <p:spPr>
          <a:xfrm>
            <a:off x="9275650" y="211812"/>
            <a:ext cx="2769575" cy="662425"/>
          </a:xfrm>
          <a:prstGeom prst="rect">
            <a:avLst/>
          </a:prstGeom>
          <a:noFill/>
          <a:ln>
            <a:noFill/>
          </a:ln>
        </p:spPr>
      </p:pic>
      <p:pic>
        <p:nvPicPr>
          <p:cNvPr id="9" name="Picture 8"/>
          <p:cNvPicPr>
            <a:picLocks noChangeAspect="1"/>
          </p:cNvPicPr>
          <p:nvPr/>
        </p:nvPicPr>
        <p:blipFill>
          <a:blip r:embed="rId2"/>
          <a:stretch>
            <a:fillRect/>
          </a:stretch>
        </p:blipFill>
        <p:spPr>
          <a:xfrm>
            <a:off x="5594985" y="5166995"/>
            <a:ext cx="4514850" cy="133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40" y="365125"/>
            <a:ext cx="10412454" cy="1345883"/>
          </a:xfrm>
        </p:spPr>
        <p:txBody>
          <a:bodyPr>
            <a:normAutofit/>
          </a:bodyPr>
          <a:lstStyle/>
          <a:p>
            <a:pPr algn="ctr"/>
            <a:r>
              <a:rPr lang="en-IN" sz="4800" b="1" dirty="0">
                <a:latin typeface="Times New Roman" panose="02020603050405020304" pitchFamily="18" charset="0"/>
                <a:cs typeface="Times New Roman" panose="02020603050405020304" pitchFamily="18" charset="0"/>
              </a:rPr>
              <a:t>MODEL EVALUATION</a:t>
            </a:r>
            <a:endParaRPr lang="en-IN" sz="4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17880" y="1431235"/>
            <a:ext cx="10605494" cy="4745727"/>
          </a:xfrm>
        </p:spPr>
        <p:txBody>
          <a:bodyPr spcFirstLastPara="1" wrap="square" lIns="91425" tIns="45700" rIns="91425" bIns="45700" anchor="t" anchorCtr="0">
            <a:noAutofit/>
          </a:bodyPr>
          <a:lstStyle/>
          <a:p>
            <a:pPr marL="285750" indent="-285750">
              <a:lnSpc>
                <a:spcPct val="150000"/>
              </a:lnSpc>
              <a:buSzPts val="1400"/>
              <a:buFont typeface="Wingdings" panose="05000000000000000000"/>
              <a:buChar char="Ø"/>
            </a:pPr>
            <a:r>
              <a:rPr lang="en-IN" sz="1800" dirty="0">
                <a:solidFill>
                  <a:srgbClr val="111111"/>
                </a:solidFill>
                <a:effectLst/>
                <a:latin typeface="Times New Roman" panose="02020603050405020304"/>
                <a:ea typeface="Calibri" panose="020F0502020204030204" pitchFamily="34" charset="0"/>
                <a:cs typeface="Times New Roman" panose="02020603050405020304"/>
              </a:rPr>
              <a:t>Evaluating the model based on following parameters</a:t>
            </a:r>
            <a:endParaRPr lang="en-IN" sz="1800" dirty="0">
              <a:solidFill>
                <a:srgbClr val="111111"/>
              </a:solidFill>
              <a:effectLst/>
              <a:latin typeface="Times New Roman" panose="02020603050405020304"/>
              <a:ea typeface="Calibri" panose="020F0502020204030204" pitchFamily="34" charset="0"/>
              <a:cs typeface="Times New Roman" panose="02020603050405020304"/>
            </a:endParaRPr>
          </a:p>
          <a:p>
            <a:pPr marL="285750" indent="-285750">
              <a:lnSpc>
                <a:spcPct val="150000"/>
              </a:lnSpc>
              <a:buSzPts val="1400"/>
              <a:buFont typeface="Wingdings" panose="05000000000000000000"/>
              <a:buChar char="Ø"/>
            </a:pPr>
            <a:r>
              <a:rPr lang="en-IN" sz="1800" dirty="0">
                <a:solidFill>
                  <a:srgbClr val="111111"/>
                </a:solidFill>
                <a:effectLst/>
                <a:latin typeface="Times New Roman" panose="02020603050405020304"/>
                <a:ea typeface="Calibri" panose="020F0502020204030204" pitchFamily="34" charset="0"/>
                <a:cs typeface="Times New Roman" panose="02020603050405020304"/>
              </a:rPr>
              <a:t>Accuracy Score: The proportion of the number of true positive cases and false negative cases to the total number of cases; the efficiency of the model.</a:t>
            </a:r>
            <a:endParaRPr lang="en-IN" sz="1800" dirty="0">
              <a:solidFill>
                <a:srgbClr val="111111"/>
              </a:solidFill>
              <a:effectLst/>
              <a:latin typeface="Times New Roman" panose="02020603050405020304"/>
              <a:ea typeface="Calibri" panose="020F0502020204030204" pitchFamily="34" charset="0"/>
              <a:cs typeface="Times New Roman" panose="02020603050405020304"/>
            </a:endParaRPr>
          </a:p>
          <a:p>
            <a:pPr marL="285750" indent="-285750">
              <a:lnSpc>
                <a:spcPct val="150000"/>
              </a:lnSpc>
              <a:buSzPts val="1400"/>
              <a:buFont typeface="Wingdings" panose="05000000000000000000"/>
              <a:buChar char="Ø"/>
            </a:pPr>
            <a:r>
              <a:rPr lang="en-IN" sz="1800" dirty="0">
                <a:solidFill>
                  <a:srgbClr val="111111"/>
                </a:solidFill>
                <a:effectLst/>
                <a:latin typeface="Times New Roman" panose="02020603050405020304"/>
                <a:ea typeface="Calibri" panose="020F0502020204030204" pitchFamily="34" charset="0"/>
                <a:cs typeface="Times New Roman" panose="02020603050405020304"/>
              </a:rPr>
              <a:t>Confusion Matrix: A table that demonstrates the true positive, true negative, false positive and false negative predictions, giving detailed description or overall results of the model.</a:t>
            </a:r>
            <a:endParaRPr lang="en-IN" sz="1800" dirty="0">
              <a:solidFill>
                <a:srgbClr val="111111"/>
              </a:solidFill>
              <a:effectLst/>
              <a:latin typeface="Times New Roman" panose="02020603050405020304"/>
              <a:ea typeface="Calibri" panose="020F0502020204030204" pitchFamily="34" charset="0"/>
              <a:cs typeface="Times New Roman" panose="02020603050405020304"/>
            </a:endParaRPr>
          </a:p>
          <a:p>
            <a:pPr marL="285750" indent="-285750">
              <a:lnSpc>
                <a:spcPct val="150000"/>
              </a:lnSpc>
              <a:buSzPts val="1400"/>
              <a:buFont typeface="Wingdings" panose="05000000000000000000"/>
              <a:buChar char="Ø"/>
            </a:pPr>
            <a:r>
              <a:rPr lang="en-IN" sz="1800" dirty="0">
                <a:solidFill>
                  <a:srgbClr val="111111"/>
                </a:solidFill>
                <a:effectLst/>
                <a:latin typeface="Times New Roman" panose="02020603050405020304"/>
                <a:ea typeface="Calibri" panose="020F0502020204030204" pitchFamily="34" charset="0"/>
                <a:cs typeface="Times New Roman" panose="02020603050405020304"/>
              </a:rPr>
              <a:t>Mean Squared Error (MSE): The squared sum of the differences between the predicted and actual values divided by the number of values, used to determine the accuracy of a regression line.</a:t>
            </a:r>
            <a:endParaRPr lang="en-IN" sz="1800" dirty="0">
              <a:solidFill>
                <a:srgbClr val="111111"/>
              </a:solidFill>
              <a:effectLst/>
              <a:latin typeface="Times New Roman" panose="02020603050405020304"/>
              <a:ea typeface="Calibri" panose="020F0502020204030204" pitchFamily="34" charset="0"/>
              <a:cs typeface="Times New Roman" panose="02020603050405020304"/>
            </a:endParaRPr>
          </a:p>
        </p:txBody>
      </p:sp>
      <p:pic>
        <p:nvPicPr>
          <p:cNvPr id="6" name="Google Shape;137;p19"/>
          <p:cNvPicPr preferRelativeResize="0"/>
          <p:nvPr/>
        </p:nvPicPr>
        <p:blipFill>
          <a:blip r:embed="rId1"/>
          <a:stretch>
            <a:fillRect/>
          </a:stretch>
        </p:blipFill>
        <p:spPr>
          <a:xfrm>
            <a:off x="9275650" y="211812"/>
            <a:ext cx="2769575" cy="662425"/>
          </a:xfrm>
          <a:prstGeom prst="rect">
            <a:avLst/>
          </a:prstGeom>
          <a:noFill/>
          <a:ln>
            <a:noFill/>
          </a:ln>
        </p:spPr>
      </p:pic>
      <p:pic>
        <p:nvPicPr>
          <p:cNvPr id="14" name="Picture 3"/>
          <p:cNvPicPr>
            <a:picLocks noChangeAspect="1"/>
          </p:cNvPicPr>
          <p:nvPr/>
        </p:nvPicPr>
        <p:blipFill>
          <a:blip r:embed="rId2"/>
          <a:stretch>
            <a:fillRect/>
          </a:stretch>
        </p:blipFill>
        <p:spPr>
          <a:xfrm>
            <a:off x="377825" y="4861560"/>
            <a:ext cx="2918460" cy="1495425"/>
          </a:xfrm>
          <a:prstGeom prst="rect">
            <a:avLst/>
          </a:prstGeom>
          <a:noFill/>
          <a:ln>
            <a:noFill/>
          </a:ln>
        </p:spPr>
      </p:pic>
      <p:pic>
        <p:nvPicPr>
          <p:cNvPr id="15" name="Picture 4"/>
          <p:cNvPicPr>
            <a:picLocks noChangeAspect="1"/>
          </p:cNvPicPr>
          <p:nvPr/>
        </p:nvPicPr>
        <p:blipFill>
          <a:blip r:embed="rId3"/>
          <a:stretch>
            <a:fillRect/>
          </a:stretch>
        </p:blipFill>
        <p:spPr>
          <a:xfrm>
            <a:off x="3395980" y="4737735"/>
            <a:ext cx="3178175" cy="1666875"/>
          </a:xfrm>
          <a:prstGeom prst="rect">
            <a:avLst/>
          </a:prstGeom>
          <a:noFill/>
          <a:ln>
            <a:noFill/>
          </a:ln>
        </p:spPr>
      </p:pic>
      <p:pic>
        <p:nvPicPr>
          <p:cNvPr id="16" name="Picture 5"/>
          <p:cNvPicPr>
            <a:picLocks noChangeAspect="1"/>
          </p:cNvPicPr>
          <p:nvPr/>
        </p:nvPicPr>
        <p:blipFill>
          <a:blip r:embed="rId4"/>
          <a:stretch>
            <a:fillRect/>
          </a:stretch>
        </p:blipFill>
        <p:spPr>
          <a:xfrm>
            <a:off x="6521450" y="4737735"/>
            <a:ext cx="2485390" cy="1619250"/>
          </a:xfrm>
          <a:prstGeom prst="rect">
            <a:avLst/>
          </a:prstGeom>
          <a:noFill/>
          <a:ln>
            <a:noFill/>
          </a:ln>
        </p:spPr>
      </p:pic>
      <p:pic>
        <p:nvPicPr>
          <p:cNvPr id="17" name="Picture 6"/>
          <p:cNvPicPr>
            <a:picLocks noChangeAspect="1"/>
          </p:cNvPicPr>
          <p:nvPr/>
        </p:nvPicPr>
        <p:blipFill>
          <a:blip r:embed="rId5"/>
          <a:stretch>
            <a:fillRect/>
          </a:stretch>
        </p:blipFill>
        <p:spPr>
          <a:xfrm>
            <a:off x="8855393" y="4861560"/>
            <a:ext cx="3609975" cy="148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doc (1)_page-0001"/>
          <p:cNvPicPr>
            <a:picLocks noChangeAspect="1"/>
          </p:cNvPicPr>
          <p:nvPr>
            <p:ph idx="1"/>
          </p:nvPr>
        </p:nvPicPr>
        <p:blipFill>
          <a:blip r:embed="rId1"/>
          <a:stretch>
            <a:fillRect/>
          </a:stretch>
        </p:blipFill>
        <p:spPr>
          <a:xfrm>
            <a:off x="243840" y="188595"/>
            <a:ext cx="11651615" cy="6573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descr="doc (3)_page-0001"/>
          <p:cNvPicPr>
            <a:picLocks noChangeAspect="1"/>
          </p:cNvPicPr>
          <p:nvPr>
            <p:ph idx="1"/>
          </p:nvPr>
        </p:nvPicPr>
        <p:blipFill>
          <a:blip r:embed="rId1"/>
          <a:stretch>
            <a:fillRect/>
          </a:stretch>
        </p:blipFill>
        <p:spPr>
          <a:xfrm>
            <a:off x="393065" y="299085"/>
            <a:ext cx="11398885" cy="63525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latin typeface="Times New Roman" panose="02020603050405020304" pitchFamily="18" charset="0"/>
                <a:cs typeface="Times New Roman" panose="02020603050405020304" pitchFamily="18" charset="0"/>
              </a:rPr>
              <a:t>CONCLUSION</a:t>
            </a:r>
            <a:endParaRPr lang="en-US" sz="4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normAutofit fontScale="80000"/>
          </a:bodyPr>
          <a:lstStyle/>
          <a:p>
            <a:pPr marL="342900" algn="l">
              <a:lnSpc>
                <a:spcPct val="150000"/>
              </a:lnSpc>
              <a:buFont typeface="Wingdings" panose="05000000000000000000" pitchFamily="34" charset="0"/>
              <a:buChar char="Ø"/>
            </a:pPr>
            <a:r>
              <a:rPr lang="en-US" sz="2400" dirty="0">
                <a:latin typeface="Times New Roman" panose="02020603050405020304" pitchFamily="18" charset="0"/>
                <a:cs typeface="Times New Roman" panose="02020603050405020304" pitchFamily="18" charset="0"/>
              </a:rPr>
              <a:t>The Diabetes Prediction Model utilizes advanced artificial neural networks along with Support Vector Machines, Decision Trees, Random Forests, and Logistic Regression to accurately estimate an individual’s risk of developing diabetes based on extensive medical data. This sophisticated approach enhances the precision of predictions, aiding in timely diagnosis and intervention.</a:t>
            </a:r>
            <a:endParaRPr lang="en-US" sz="2400" dirty="0">
              <a:latin typeface="Times New Roman" panose="02020603050405020304" pitchFamily="18" charset="0"/>
              <a:cs typeface="Times New Roman" panose="02020603050405020304" pitchFamily="18" charset="0"/>
            </a:endParaRPr>
          </a:p>
          <a:p>
            <a:pPr marL="342900" algn="l">
              <a:lnSpc>
                <a:spcPct val="150000"/>
              </a:lnSpc>
              <a:buFont typeface="Wingdings" panose="05000000000000000000" pitchFamily="34" charset="0"/>
              <a:buChar char="Ø"/>
            </a:pPr>
            <a:r>
              <a:rPr lang="en-US" sz="2400" dirty="0">
                <a:latin typeface="Times New Roman" panose="02020603050405020304" pitchFamily="18" charset="0"/>
                <a:cs typeface="Times New Roman" panose="02020603050405020304" pitchFamily="18" charset="0"/>
              </a:rPr>
              <a:t>By predicting the likelihood of diabetes, the model facilitates early diagnosis and proper medical intervention, potentially preventing the severe complications associated with undiagnosed diabetes. The ongoing assessment and comparison with other methods ensure the model's reliability and relevance in assisting healthcare professionals to provide personalized care.</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IN" sz="7200" b="1" dirty="0"/>
              <a:t>THANK YOU</a:t>
            </a:r>
            <a:endParaRPr sz="7200" b="1" dirty="0"/>
          </a:p>
        </p:txBody>
      </p:sp>
      <p:pic>
        <p:nvPicPr>
          <p:cNvPr id="2" name="Picture 1"/>
          <p:cNvPicPr>
            <a:picLocks noChangeAspect="1"/>
          </p:cNvPicPr>
          <p:nvPr/>
        </p:nvPicPr>
        <p:blipFill>
          <a:blip r:embed="rId1"/>
          <a:stretch>
            <a:fillRect/>
          </a:stretch>
        </p:blipFill>
        <p:spPr>
          <a:xfrm>
            <a:off x="3530600" y="3643446"/>
            <a:ext cx="5273040" cy="1294314"/>
          </a:xfrm>
          <a:prstGeom prst="rect">
            <a:avLst/>
          </a:prstGeom>
        </p:spPr>
      </p:pic>
      <p:sp>
        <p:nvSpPr>
          <p:cNvPr id="217" name="Google Shape;217;p30"/>
          <p:cNvSpPr txBox="1">
            <a:spLocks noGrp="1"/>
          </p:cNvSpPr>
          <p:nvPr>
            <p:ph type="subTitle" idx="1"/>
          </p:nvPr>
        </p:nvSpPr>
        <p:spPr>
          <a:xfrm>
            <a:off x="1595120" y="4412523"/>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lang="en-IN" dirty="0"/>
          </a:p>
          <a:p>
            <a:pPr marL="0" lvl="0" indent="0" algn="ctr" rtl="0">
              <a:spcBef>
                <a:spcPts val="100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D3F0DEF-9A15-443A-A249-841FF27089D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Content Placeholder 4"/>
          <p:cNvGraphicFramePr>
            <a:graphicFrameLocks noGrp="1"/>
          </p:cNvGraphicFramePr>
          <p:nvPr>
            <p:ph idx="1"/>
          </p:nvPr>
        </p:nvGraphicFramePr>
        <p:xfrm>
          <a:off x="0" y="0"/>
          <a:ext cx="12167994" cy="6798107"/>
        </p:xfrm>
        <a:graphic>
          <a:graphicData uri="http://schemas.openxmlformats.org/drawingml/2006/table">
            <a:tbl>
              <a:tblPr firstRow="1" bandRow="1">
                <a:tableStyleId>{5C22544A-7EE6-4342-B048-85BDC9FD1C3A}</a:tableStyleId>
              </a:tblPr>
              <a:tblGrid>
                <a:gridCol w="952498"/>
                <a:gridCol w="7864928"/>
                <a:gridCol w="3350568"/>
              </a:tblGrid>
              <a:tr h="972000">
                <a:tc>
                  <a:txBody>
                    <a:bodyPr/>
                    <a:lstStyle/>
                    <a:p>
                      <a:pPr lvl="0" algn="ctr">
                        <a:buNone/>
                      </a:pPr>
                      <a:r>
                        <a:rPr lang="en-IN" dirty="0"/>
                        <a:t>SL.NO.</a:t>
                      </a:r>
                      <a:endParaRPr lang="en-IN" dirty="0"/>
                    </a:p>
                  </a:txBody>
                  <a:tcPr/>
                </a:tc>
                <a:tc>
                  <a:txBody>
                    <a:bodyPr/>
                    <a:lstStyle/>
                    <a:p>
                      <a:pPr algn="ctr"/>
                      <a:r>
                        <a:rPr lang="en-IN" dirty="0"/>
                        <a:t>CONTENT</a:t>
                      </a:r>
                      <a:endParaRPr lang="en-IN" dirty="0"/>
                    </a:p>
                  </a:txBody>
                  <a:tcPr/>
                </a:tc>
                <a:tc>
                  <a:txBody>
                    <a:bodyPr/>
                    <a:lstStyle/>
                    <a:p>
                      <a:pPr algn="ctr"/>
                      <a:r>
                        <a:rPr lang="en-IN" dirty="0"/>
                        <a:t>Pg No.</a:t>
                      </a:r>
                      <a:endParaRPr lang="en-IN" dirty="0"/>
                    </a:p>
                  </a:txBody>
                  <a:tcPr/>
                </a:tc>
              </a:tr>
              <a:tr h="966107">
                <a:tc>
                  <a:txBody>
                    <a:bodyPr/>
                    <a:lstStyle/>
                    <a:p>
                      <a:pPr lvl="0">
                        <a:buNone/>
                      </a:pPr>
                      <a:r>
                        <a:rPr lang="en-IN" sz="2000" dirty="0"/>
                        <a:t>1.</a:t>
                      </a:r>
                      <a:endParaRPr lang="en-IN" sz="2000" dirty="0"/>
                    </a:p>
                  </a:txBody>
                  <a:tcPr/>
                </a:tc>
                <a:tc>
                  <a:txBody>
                    <a:bodyPr/>
                    <a:lstStyle/>
                    <a:p>
                      <a:r>
                        <a:rPr lang="en-IN" sz="2000" dirty="0"/>
                        <a:t>ABSTRACT</a:t>
                      </a:r>
                      <a:endParaRPr lang="en-IN" sz="2000" dirty="0"/>
                    </a:p>
                  </a:txBody>
                  <a:tcPr/>
                </a:tc>
                <a:tc>
                  <a:txBody>
                    <a:bodyPr/>
                    <a:lstStyle/>
                    <a:p>
                      <a:r>
                        <a:rPr lang="en-IN" sz="2000" dirty="0"/>
                        <a:t>3</a:t>
                      </a:r>
                      <a:endParaRPr lang="en-IN" sz="2000" dirty="0"/>
                    </a:p>
                  </a:txBody>
                  <a:tcPr/>
                </a:tc>
              </a:tr>
              <a:tr h="972000">
                <a:tc>
                  <a:txBody>
                    <a:bodyPr/>
                    <a:lstStyle/>
                    <a:p>
                      <a:pPr lvl="0">
                        <a:buNone/>
                      </a:pPr>
                      <a:r>
                        <a:rPr lang="en-IN" sz="2000" dirty="0"/>
                        <a:t>2.</a:t>
                      </a:r>
                      <a:endParaRPr lang="en-IN" sz="2000" dirty="0"/>
                    </a:p>
                  </a:txBody>
                  <a:tcPr/>
                </a:tc>
                <a:tc>
                  <a:txBody>
                    <a:bodyPr/>
                    <a:lstStyle/>
                    <a:p>
                      <a:r>
                        <a:rPr lang="en-IN" sz="2000" dirty="0"/>
                        <a:t>INTRODUCTION</a:t>
                      </a:r>
                      <a:endParaRPr lang="en-IN" sz="2000" dirty="0"/>
                    </a:p>
                  </a:txBody>
                  <a:tcPr/>
                </a:tc>
                <a:tc>
                  <a:txBody>
                    <a:bodyPr/>
                    <a:lstStyle/>
                    <a:p>
                      <a:r>
                        <a:rPr lang="en-IN" sz="2000" dirty="0"/>
                        <a:t>4</a:t>
                      </a:r>
                      <a:endParaRPr lang="en-IN" sz="2000" dirty="0"/>
                    </a:p>
                  </a:txBody>
                  <a:tcPr/>
                </a:tc>
              </a:tr>
              <a:tr h="972000">
                <a:tc>
                  <a:txBody>
                    <a:bodyPr/>
                    <a:lstStyle/>
                    <a:p>
                      <a:pPr lvl="0">
                        <a:buNone/>
                      </a:pPr>
                      <a:r>
                        <a:rPr lang="en-IN" sz="2000" dirty="0"/>
                        <a:t>3.</a:t>
                      </a:r>
                      <a:endParaRPr lang="en-IN" sz="2000" dirty="0"/>
                    </a:p>
                  </a:txBody>
                  <a:tcPr/>
                </a:tc>
                <a:tc>
                  <a:txBody>
                    <a:bodyPr/>
                    <a:lstStyle/>
                    <a:p>
                      <a:r>
                        <a:rPr lang="en-IN" sz="2000" dirty="0"/>
                        <a:t>DATA PREPROCESSING</a:t>
                      </a:r>
                      <a:endParaRPr lang="en-IN" sz="2000" dirty="0"/>
                    </a:p>
                  </a:txBody>
                  <a:tcPr/>
                </a:tc>
                <a:tc>
                  <a:txBody>
                    <a:bodyPr/>
                    <a:lstStyle/>
                    <a:p>
                      <a:r>
                        <a:rPr lang="en-IN" sz="2000" dirty="0"/>
                        <a:t>5-6</a:t>
                      </a:r>
                      <a:endParaRPr lang="en-IN" sz="2000" dirty="0"/>
                    </a:p>
                  </a:txBody>
                  <a:tcPr/>
                </a:tc>
              </a:tr>
              <a:tr h="972000">
                <a:tc>
                  <a:txBody>
                    <a:bodyPr/>
                    <a:lstStyle/>
                    <a:p>
                      <a:pPr lvl="0">
                        <a:buNone/>
                      </a:pPr>
                      <a:r>
                        <a:rPr lang="en-IN" sz="2000" dirty="0"/>
                        <a:t>4.</a:t>
                      </a:r>
                      <a:endParaRPr lang="en-IN" sz="2000" dirty="0"/>
                    </a:p>
                  </a:txBody>
                  <a:tcPr/>
                </a:tc>
                <a:tc>
                  <a:txBody>
                    <a:bodyPr/>
                    <a:lstStyle/>
                    <a:p>
                      <a:r>
                        <a:rPr lang="en-IN" sz="2000" dirty="0"/>
                        <a:t>MODEL TRAINING AND PREDICTION</a:t>
                      </a:r>
                      <a:endParaRPr lang="en-IN" sz="2000" dirty="0"/>
                    </a:p>
                  </a:txBody>
                  <a:tcPr/>
                </a:tc>
                <a:tc>
                  <a:txBody>
                    <a:bodyPr/>
                    <a:lstStyle/>
                    <a:p>
                      <a:r>
                        <a:rPr lang="en-IN" sz="2000" dirty="0"/>
                        <a:t>7-11</a:t>
                      </a:r>
                      <a:endParaRPr lang="en-IN" sz="2000" dirty="0"/>
                    </a:p>
                  </a:txBody>
                  <a:tcPr/>
                </a:tc>
              </a:tr>
              <a:tr h="972000">
                <a:tc>
                  <a:txBody>
                    <a:bodyPr/>
                    <a:lstStyle/>
                    <a:p>
                      <a:pPr lvl="0">
                        <a:buNone/>
                      </a:pPr>
                      <a:r>
                        <a:rPr lang="en-IN" sz="2000" dirty="0"/>
                        <a:t>5.</a:t>
                      </a:r>
                      <a:endParaRPr lang="en-IN" sz="2000" dirty="0"/>
                    </a:p>
                  </a:txBody>
                  <a:tcPr/>
                </a:tc>
                <a:tc>
                  <a:txBody>
                    <a:bodyPr/>
                    <a:lstStyle/>
                    <a:p>
                      <a:r>
                        <a:rPr lang="en-IN" sz="2000" dirty="0"/>
                        <a:t>MODEL EVALUATION</a:t>
                      </a:r>
                      <a:endParaRPr lang="en-IN" sz="2000" dirty="0"/>
                    </a:p>
                  </a:txBody>
                  <a:tcPr/>
                </a:tc>
                <a:tc>
                  <a:txBody>
                    <a:bodyPr/>
                    <a:lstStyle/>
                    <a:p>
                      <a:r>
                        <a:rPr lang="en-IN" sz="2000" dirty="0"/>
                        <a:t>12</a:t>
                      </a:r>
                      <a:endParaRPr lang="en-IN" sz="2000" dirty="0"/>
                    </a:p>
                  </a:txBody>
                  <a:tcPr/>
                </a:tc>
              </a:tr>
              <a:tr h="972000">
                <a:tc>
                  <a:txBody>
                    <a:bodyPr/>
                    <a:lstStyle/>
                    <a:p>
                      <a:pPr lvl="0">
                        <a:buNone/>
                      </a:pPr>
                      <a:r>
                        <a:rPr lang="en-IN" sz="2000" dirty="0"/>
                        <a:t>6.</a:t>
                      </a:r>
                      <a:endParaRPr lang="en-IN" sz="2000" dirty="0"/>
                    </a:p>
                  </a:txBody>
                  <a:tcPr/>
                </a:tc>
                <a:tc>
                  <a:txBody>
                    <a:bodyPr/>
                    <a:lstStyle/>
                    <a:p>
                      <a:r>
                        <a:rPr lang="en-IN" sz="2000" b="0" dirty="0"/>
                        <a:t>CONCLUSION AND SIGNIFICANCE</a:t>
                      </a:r>
                      <a:endParaRPr lang="en-IN" sz="2000" b="0" dirty="0"/>
                    </a:p>
                  </a:txBody>
                  <a:tcPr/>
                </a:tc>
                <a:tc>
                  <a:txBody>
                    <a:bodyPr/>
                    <a:lstStyle/>
                    <a:p>
                      <a:r>
                        <a:rPr lang="en-IN" altLang="en-US" dirty="0"/>
                        <a:t>13</a:t>
                      </a:r>
                      <a:endParaRPr lang="en-IN" altLang="en-US" dirty="0"/>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3F0DEF-9A15-443A-A249-841FF27089DA}" type="slidenum">
              <a:rPr lang="en-IN" smtClean="0"/>
            </a:fld>
            <a:endParaRPr lang="en-IN" dirty="0"/>
          </a:p>
        </p:txBody>
      </p:sp>
      <p:pic>
        <p:nvPicPr>
          <p:cNvPr id="5" name="Picture 4"/>
          <p:cNvPicPr>
            <a:picLocks noChangeAspect="1"/>
          </p:cNvPicPr>
          <p:nvPr/>
        </p:nvPicPr>
        <p:blipFill>
          <a:blip r:embed="rId1"/>
          <a:stretch>
            <a:fillRect/>
          </a:stretch>
        </p:blipFill>
        <p:spPr>
          <a:xfrm>
            <a:off x="9267831" y="136525"/>
            <a:ext cx="2780017" cy="664522"/>
          </a:xfrm>
          <a:prstGeom prst="rect">
            <a:avLst/>
          </a:prstGeom>
        </p:spPr>
      </p:pic>
      <p:sp>
        <p:nvSpPr>
          <p:cNvPr id="11" name="TextBox 10"/>
          <p:cNvSpPr txBox="1"/>
          <p:nvPr/>
        </p:nvSpPr>
        <p:spPr>
          <a:xfrm>
            <a:off x="949980" y="1381661"/>
            <a:ext cx="10056552" cy="1753235"/>
          </a:xfrm>
          <a:prstGeom prst="rect">
            <a:avLst/>
          </a:prstGeom>
          <a:noFill/>
        </p:spPr>
        <p:txBody>
          <a:bodyPr wrap="square" lIns="91440" tIns="45720" rIns="91440" bIns="45720" anchor="t">
            <a:spAutoFit/>
          </a:bodyPr>
          <a:lstStyle/>
          <a:p>
            <a:pPr marL="342900" indent="-342900" algn="just">
              <a:lnSpc>
                <a:spcPct val="150000"/>
              </a:lnSpc>
              <a:buFont typeface="Wingdings" panose="05000000000000000000" pitchFamily="34" charset="0"/>
              <a:buChar char="Ø"/>
            </a:pPr>
            <a:r>
              <a:rPr lang="en-US" sz="1800" i="0" dirty="0">
                <a:solidFill>
                  <a:schemeClr val="tx1"/>
                </a:solidFill>
                <a:effectLst/>
                <a:latin typeface="Times New Roman" panose="02020603050405020304" pitchFamily="18" charset="0"/>
                <a:cs typeface="Times New Roman" panose="02020603050405020304" pitchFamily="18" charset="0"/>
              </a:rPr>
              <a:t>The Diabetes Prediction Model uses various machine learning algorithms to predict the likelihood of diabetes in individuals based on medical and demographic features. This documentation provides a comprehensive guide </a:t>
            </a:r>
            <a:r>
              <a:rPr lang="en-IN" altLang="en-US" sz="1800" i="0" dirty="0">
                <a:solidFill>
                  <a:schemeClr val="tx1"/>
                </a:solidFill>
                <a:effectLst/>
                <a:latin typeface="Times New Roman" panose="02020603050405020304" pitchFamily="18" charset="0"/>
                <a:cs typeface="Times New Roman" panose="02020603050405020304" pitchFamily="18" charset="0"/>
              </a:rPr>
              <a:t>in</a:t>
            </a:r>
            <a:r>
              <a:rPr lang="en-US" sz="1800" i="0" dirty="0">
                <a:solidFill>
                  <a:schemeClr val="tx1"/>
                </a:solidFill>
                <a:effectLst/>
                <a:latin typeface="Times New Roman" panose="02020603050405020304" pitchFamily="18" charset="0"/>
                <a:cs typeface="Times New Roman" panose="02020603050405020304" pitchFamily="18" charset="0"/>
              </a:rPr>
              <a:t> understanding the model's purpose, data Preprocessing steps, model training and evaluation, and the significance of the results.</a:t>
            </a:r>
            <a:endParaRPr lang="en-US" sz="1800" i="0" dirty="0">
              <a:solidFill>
                <a:schemeClr val="tx1"/>
              </a:solidFill>
              <a:effectLst/>
              <a:latin typeface="Times New Roman" panose="02020603050405020304" pitchFamily="18" charset="0"/>
              <a:cs typeface="Times New Roman" panose="02020603050405020304" pitchFamily="18" charset="0"/>
            </a:endParaRPr>
          </a:p>
        </p:txBody>
      </p:sp>
      <p:sp>
        <p:nvSpPr>
          <p:cNvPr id="3" name="Text Box 2"/>
          <p:cNvSpPr txBox="1"/>
          <p:nvPr/>
        </p:nvSpPr>
        <p:spPr>
          <a:xfrm>
            <a:off x="1661795" y="445770"/>
            <a:ext cx="8221345" cy="829945"/>
          </a:xfrm>
          <a:prstGeom prst="rect">
            <a:avLst/>
          </a:prstGeom>
          <a:noFill/>
        </p:spPr>
        <p:txBody>
          <a:bodyPr wrap="square" rtlCol="0">
            <a:spAutoFit/>
          </a:bodyPr>
          <a:p>
            <a:pPr algn="ctr"/>
            <a:r>
              <a:rPr lang="en-IN" altLang="en-US" sz="4800" b="1">
                <a:latin typeface="Times New Roman" panose="02020603050405020304" pitchFamily="18" charset="0"/>
                <a:cs typeface="Times New Roman" panose="02020603050405020304" pitchFamily="18" charset="0"/>
              </a:rPr>
              <a:t>ABSTRACT</a:t>
            </a:r>
            <a:endParaRPr lang="en-IN" altLang="en-US" sz="4800" b="1">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00"/>
              </a:buClr>
              <a:buSzPts val="4400"/>
              <a:buFont typeface="Raleway"/>
              <a:buNone/>
            </a:pPr>
            <a:r>
              <a:rPr lang="en-IN" altLang="en-US" sz="4800" b="1" dirty="0">
                <a:latin typeface="Times New Roman" panose="02020603050405020304" pitchFamily="18" charset="0"/>
                <a:cs typeface="Times New Roman" panose="02020603050405020304" pitchFamily="18" charset="0"/>
              </a:rPr>
              <a:t>INTRODUCTION</a:t>
            </a:r>
            <a:endParaRPr lang="en-IN" altLang="en-US" sz="4800" b="1" dirty="0">
              <a:latin typeface="Times New Roman" panose="02020603050405020304" pitchFamily="18" charset="0"/>
              <a:cs typeface="Times New Roman" panose="02020603050405020304" pitchFamily="18" charset="0"/>
            </a:endParaRPr>
          </a:p>
        </p:txBody>
      </p:sp>
      <p:sp>
        <p:nvSpPr>
          <p:cNvPr id="2" name="Text Placeholder 1"/>
          <p:cNvSpPr>
            <a:spLocks noGrp="1"/>
          </p:cNvSpPr>
          <p:nvPr>
            <p:ph idx="1"/>
          </p:nvPr>
        </p:nvSpPr>
        <p:spPr>
          <a:xfrm>
            <a:off x="780415" y="1253490"/>
            <a:ext cx="10515600" cy="4351338"/>
          </a:xfrm>
        </p:spPr>
        <p:txBody>
          <a:bodyPr vert="horz" lIns="91440" tIns="45720" rIns="91440" bIns="45720" rtlCol="0" anchor="t">
            <a:noAutofit/>
          </a:bodyPr>
          <a:lstStyle/>
          <a:p>
            <a:pPr marL="0" indent="0" algn="just">
              <a:lnSpc>
                <a:spcPct val="150000"/>
              </a:lnSpc>
              <a:buNone/>
            </a:pPr>
            <a:r>
              <a:rPr lang="en-US" sz="1800" dirty="0">
                <a:solidFill>
                  <a:srgbClr val="000000"/>
                </a:solidFill>
                <a:latin typeface="Times New Roman" panose="02020603050405020304" pitchFamily="18" charset="0"/>
                <a:cs typeface="Times New Roman" panose="02020603050405020304" pitchFamily="18" charset="0"/>
              </a:rPr>
              <a:t>·  Objective of the Model: The Diabetes Prediction Model is designed to assess the likelihood of an individual having diabetes. This is done by analyzing various medical characteristics.</a:t>
            </a: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1800" dirty="0">
                <a:solidFill>
                  <a:srgbClr val="000000"/>
                </a:solidFill>
                <a:latin typeface="Times New Roman" panose="02020603050405020304" pitchFamily="18" charset="0"/>
                <a:cs typeface="Times New Roman" panose="02020603050405020304" pitchFamily="18" charset="0"/>
              </a:rPr>
              <a:t>·  Importance of Early Detection: Identifying diabetes early is crucial because it allows for timely intervention. Early detection means that individuals can start managing their condition before it progresses to more severe stages.</a:t>
            </a:r>
            <a:endParaRPr lang="en-US" sz="1800" dirty="0">
              <a:solidFill>
                <a:srgbClr val="000000"/>
              </a:solidFill>
              <a:latin typeface="Times New Roman" panose="02020603050405020304" pitchFamily="18" charset="0"/>
              <a:cs typeface="Times New Roman" panose="02020603050405020304" pitchFamily="18" charset="0"/>
            </a:endParaRPr>
          </a:p>
        </p:txBody>
      </p:sp>
      <p:pic>
        <p:nvPicPr>
          <p:cNvPr id="121" name="Google Shape;121;p17"/>
          <p:cNvPicPr preferRelativeResize="0"/>
          <p:nvPr/>
        </p:nvPicPr>
        <p:blipFill>
          <a:blip r:embed="rId1"/>
          <a:stretch>
            <a:fillRect/>
          </a:stretch>
        </p:blipFill>
        <p:spPr>
          <a:xfrm>
            <a:off x="9275650" y="211812"/>
            <a:ext cx="2769575" cy="662425"/>
          </a:xfrm>
          <a:prstGeom prst="rect">
            <a:avLst/>
          </a:prstGeom>
          <a:noFill/>
          <a:ln>
            <a:noFill/>
          </a:ln>
        </p:spPr>
      </p:pic>
      <p:sp>
        <p:nvSpPr>
          <p:cNvPr id="122" name="Google Shape;122;p17"/>
          <p:cNvSpPr txBox="1"/>
          <p:nvPr/>
        </p:nvSpPr>
        <p:spPr>
          <a:xfrm>
            <a:off x="11557200" y="6278925"/>
            <a:ext cx="3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alibri" panose="020F0502020204030204"/>
                <a:ea typeface="Calibri" panose="020F0502020204030204"/>
                <a:cs typeface="Calibri" panose="020F0502020204030204"/>
                <a:sym typeface="Calibri" panose="020F0502020204030204"/>
              </a:rPr>
              <a:t>5</a:t>
            </a:r>
            <a:endParaRPr>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panose="020F0502020204030204"/>
              <a:buNone/>
            </a:pPr>
            <a:r>
              <a:rPr lang="en-IN" sz="4800" b="1" dirty="0">
                <a:latin typeface="Times New Roman" panose="02020603050405020304" pitchFamily="18" charset="0"/>
                <a:cs typeface="Times New Roman" panose="02020603050405020304" pitchFamily="18" charset="0"/>
              </a:rPr>
              <a:t>           DATA PREPROCESSING</a:t>
            </a:r>
            <a:endParaRPr lang="en-IN" sz="4800" b="1" dirty="0">
              <a:latin typeface="Times New Roman" panose="02020603050405020304" pitchFamily="18" charset="0"/>
              <a:cs typeface="Times New Roman" panose="02020603050405020304" pitchFamily="18" charset="0"/>
            </a:endParaRPr>
          </a:p>
        </p:txBody>
      </p:sp>
      <p:sp>
        <p:nvSpPr>
          <p:cNvPr id="136" name="Google Shape;136;p19"/>
          <p:cNvSpPr txBox="1">
            <a:spLocks noGrp="1"/>
          </p:cNvSpPr>
          <p:nvPr>
            <p:ph type="body" idx="1"/>
          </p:nvPr>
        </p:nvSpPr>
        <p:spPr>
          <a:xfrm>
            <a:off x="968828" y="1798337"/>
            <a:ext cx="10515600" cy="4351200"/>
          </a:xfrm>
          <a:prstGeom prst="rect">
            <a:avLst/>
          </a:prstGeom>
          <a:noFill/>
          <a:ln>
            <a:noFill/>
          </a:ln>
        </p:spPr>
        <p:txBody>
          <a:bodyPr spcFirstLastPara="1" wrap="square" lIns="91425" tIns="45700" rIns="91425" bIns="45700" anchor="t" anchorCtr="0">
            <a:normAutofit/>
          </a:bodyPr>
          <a:lstStyle/>
          <a:p>
            <a:pPr marL="533400" indent="-457200">
              <a:lnSpc>
                <a:spcPct val="150000"/>
              </a:lnSpc>
              <a:buClr>
                <a:srgbClr val="000000"/>
              </a:buClr>
              <a:buSzPts val="2400"/>
              <a:buFont typeface="Wingdings" panose="05000000000000000000"/>
              <a:buChar char="Ø"/>
            </a:pPr>
            <a:r>
              <a:rPr lang="en-IN" sz="1800" dirty="0">
                <a:latin typeface="Times New Roman" panose="02020603050405020304" pitchFamily="18" charset="0"/>
                <a:cs typeface="Times New Roman" panose="02020603050405020304" pitchFamily="18" charset="0"/>
              </a:rPr>
              <a:t>Loading the Dataset: The Dataset used is the Pima Indians Diabetes Dataset, which is loaded with the help of pandas.</a:t>
            </a:r>
            <a:endParaRPr lang="en-IN" sz="1800" dirty="0">
              <a:latin typeface="Times New Roman" panose="02020603050405020304" pitchFamily="18" charset="0"/>
              <a:cs typeface="Times New Roman" panose="02020603050405020304" pitchFamily="18" charset="0"/>
            </a:endParaRPr>
          </a:p>
          <a:p>
            <a:pPr marL="533400" indent="-457200">
              <a:lnSpc>
                <a:spcPct val="150000"/>
              </a:lnSpc>
              <a:buClr>
                <a:srgbClr val="000000"/>
              </a:buClr>
              <a:buSzPts val="2400"/>
              <a:buFont typeface="Wingdings" panose="05000000000000000000"/>
              <a:buChar char="Ø"/>
            </a:pPr>
            <a:r>
              <a:rPr lang="en-IN" sz="1800" dirty="0">
                <a:latin typeface="Times New Roman" panose="02020603050405020304" pitchFamily="18" charset="0"/>
                <a:cs typeface="Times New Roman" panose="02020603050405020304" pitchFamily="18" charset="0"/>
                <a:sym typeface="+mn-ea"/>
              </a:rPr>
              <a:t>Data Exploration: It helps us to explore the data to find missing values or to interpret something from that particular Dataset.</a:t>
            </a:r>
            <a:endParaRPr lang="en-IN" sz="1800" dirty="0">
              <a:latin typeface="Times New Roman" panose="02020603050405020304" pitchFamily="18" charset="0"/>
              <a:cs typeface="Times New Roman" panose="02020603050405020304" pitchFamily="18" charset="0"/>
            </a:endParaRPr>
          </a:p>
          <a:p>
            <a:pPr marL="533400" indent="-457200">
              <a:lnSpc>
                <a:spcPct val="150000"/>
              </a:lnSpc>
              <a:buClr>
                <a:srgbClr val="000000"/>
              </a:buClr>
              <a:buSzPts val="2400"/>
              <a:buFont typeface="Wingdings" panose="05000000000000000000"/>
              <a:buChar char="Ø"/>
            </a:pPr>
            <a:r>
              <a:rPr lang="en-IN" sz="1800" dirty="0">
                <a:latin typeface="Times New Roman" panose="02020603050405020304" pitchFamily="18" charset="0"/>
                <a:cs typeface="Times New Roman" panose="02020603050405020304" pitchFamily="18" charset="0"/>
                <a:sym typeface="+mn-ea"/>
              </a:rPr>
              <a:t>Handling Missing values: In our Dataset, there are no missing values. So, we do not need to perform operations to find missing values.</a:t>
            </a:r>
            <a:endParaRPr lang="en-IN" sz="1800" dirty="0">
              <a:latin typeface="Times New Roman" panose="02020603050405020304" pitchFamily="18" charset="0"/>
              <a:cs typeface="Times New Roman" panose="02020603050405020304" pitchFamily="18" charset="0"/>
            </a:endParaRPr>
          </a:p>
          <a:p>
            <a:pPr marL="533400" indent="-457200">
              <a:lnSpc>
                <a:spcPct val="150000"/>
              </a:lnSpc>
              <a:buClr>
                <a:srgbClr val="000000"/>
              </a:buClr>
              <a:buSzPts val="2400"/>
              <a:buFont typeface="Wingdings" panose="05000000000000000000"/>
              <a:buChar char="Ø"/>
            </a:pPr>
            <a:endParaRPr lang="en-IN" sz="1800" dirty="0">
              <a:latin typeface="Times New Roman" panose="02020603050405020304" pitchFamily="18" charset="0"/>
              <a:cs typeface="Times New Roman" panose="02020603050405020304" pitchFamily="18" charset="0"/>
            </a:endParaRPr>
          </a:p>
        </p:txBody>
      </p:sp>
      <p:pic>
        <p:nvPicPr>
          <p:cNvPr id="137" name="Google Shape;137;p19"/>
          <p:cNvPicPr preferRelativeResize="0"/>
          <p:nvPr/>
        </p:nvPicPr>
        <p:blipFill>
          <a:blip r:embed="rId1"/>
          <a:stretch>
            <a:fillRect/>
          </a:stretch>
        </p:blipFill>
        <p:spPr>
          <a:xfrm>
            <a:off x="9275650" y="211812"/>
            <a:ext cx="2769575" cy="662425"/>
          </a:xfrm>
          <a:prstGeom prst="rect">
            <a:avLst/>
          </a:prstGeom>
          <a:noFill/>
          <a:ln>
            <a:noFill/>
          </a:ln>
        </p:spPr>
      </p:pic>
      <p:sp>
        <p:nvSpPr>
          <p:cNvPr id="138" name="Google Shape;138;p19"/>
          <p:cNvSpPr txBox="1"/>
          <p:nvPr/>
        </p:nvSpPr>
        <p:spPr>
          <a:xfrm>
            <a:off x="11557200" y="6278925"/>
            <a:ext cx="3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alibri" panose="020F0502020204030204"/>
                <a:ea typeface="Calibri" panose="020F0502020204030204"/>
                <a:cs typeface="Calibri" panose="020F0502020204030204"/>
                <a:sym typeface="Calibri" panose="020F0502020204030204"/>
              </a:rPr>
              <a:t>5</a:t>
            </a:r>
            <a:endParaRPr>
              <a:latin typeface="Calibri" panose="020F0502020204030204"/>
              <a:ea typeface="Calibri" panose="020F0502020204030204"/>
              <a:cs typeface="Calibri" panose="020F0502020204030204"/>
              <a:sym typeface="Calibri" panose="020F0502020204030204"/>
            </a:endParaRPr>
          </a:p>
        </p:txBody>
      </p:sp>
      <p:pic>
        <p:nvPicPr>
          <p:cNvPr id="2" name="Picture 1" descr="Screenshot 2024-07-09 014703"/>
          <p:cNvPicPr>
            <a:picLocks noChangeAspect="1"/>
          </p:cNvPicPr>
          <p:nvPr/>
        </p:nvPicPr>
        <p:blipFill>
          <a:blip r:embed="rId2"/>
          <a:stretch>
            <a:fillRect/>
          </a:stretch>
        </p:blipFill>
        <p:spPr>
          <a:xfrm>
            <a:off x="969010" y="4935855"/>
            <a:ext cx="4486275" cy="974090"/>
          </a:xfrm>
          <a:prstGeom prst="rect">
            <a:avLst/>
          </a:prstGeom>
        </p:spPr>
      </p:pic>
      <p:pic>
        <p:nvPicPr>
          <p:cNvPr id="3" name="Picture 2"/>
          <p:cNvPicPr>
            <a:picLocks noChangeAspect="1"/>
          </p:cNvPicPr>
          <p:nvPr/>
        </p:nvPicPr>
        <p:blipFill>
          <a:blip r:embed="rId3"/>
          <a:stretch>
            <a:fillRect/>
          </a:stretch>
        </p:blipFill>
        <p:spPr>
          <a:xfrm>
            <a:off x="7031355" y="5032375"/>
            <a:ext cx="4933950" cy="781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panose="020F0502020204030204"/>
              <a:buNone/>
            </a:pPr>
            <a:r>
              <a:rPr lang="en-IN" sz="4800" b="1" dirty="0">
                <a:latin typeface="Times New Roman" panose="02020603050405020304" pitchFamily="18" charset="0"/>
                <a:cs typeface="Times New Roman" panose="02020603050405020304" pitchFamily="18" charset="0"/>
              </a:rPr>
              <a:t>           DATA PREPROCESSING</a:t>
            </a:r>
            <a:endParaRPr lang="en-IN" sz="4800" b="1" dirty="0">
              <a:latin typeface="Times New Roman" panose="02020603050405020304" pitchFamily="18" charset="0"/>
              <a:cs typeface="Times New Roman" panose="02020603050405020304" pitchFamily="18" charset="0"/>
            </a:endParaRPr>
          </a:p>
        </p:txBody>
      </p:sp>
      <p:sp>
        <p:nvSpPr>
          <p:cNvPr id="136" name="Google Shape;136;p19"/>
          <p:cNvSpPr txBox="1">
            <a:spLocks noGrp="1"/>
          </p:cNvSpPr>
          <p:nvPr>
            <p:ph type="body" idx="1"/>
          </p:nvPr>
        </p:nvSpPr>
        <p:spPr>
          <a:xfrm>
            <a:off x="968828" y="1805957"/>
            <a:ext cx="10515600" cy="4351200"/>
          </a:xfrm>
          <a:prstGeom prst="rect">
            <a:avLst/>
          </a:prstGeom>
          <a:noFill/>
          <a:ln>
            <a:noFill/>
          </a:ln>
        </p:spPr>
        <p:txBody>
          <a:bodyPr spcFirstLastPara="1" wrap="square" lIns="91425" tIns="45700" rIns="91425" bIns="45700" anchor="t" anchorCtr="0">
            <a:normAutofit/>
          </a:bodyPr>
          <a:lstStyle/>
          <a:p>
            <a:pPr marL="533400" indent="-457200">
              <a:lnSpc>
                <a:spcPct val="150000"/>
              </a:lnSpc>
              <a:buClr>
                <a:srgbClr val="000000"/>
              </a:buClr>
              <a:buSzPts val="2400"/>
              <a:buFont typeface="Wingdings" panose="05000000000000000000"/>
              <a:buChar char="Ø"/>
            </a:pPr>
            <a:r>
              <a:rPr lang="en-IN" sz="1800" dirty="0">
                <a:latin typeface="Times New Roman" panose="02020603050405020304" pitchFamily="18" charset="0"/>
                <a:cs typeface="Times New Roman" panose="02020603050405020304" pitchFamily="18" charset="0"/>
              </a:rPr>
              <a:t>Feature and Target Variables</a:t>
            </a:r>
            <a:endParaRPr lang="en-IN" sz="1800" dirty="0">
              <a:latin typeface="Times New Roman" panose="02020603050405020304" pitchFamily="18" charset="0"/>
              <a:cs typeface="Times New Roman" panose="02020603050405020304" pitchFamily="18" charset="0"/>
            </a:endParaRPr>
          </a:p>
          <a:p>
            <a:pPr marL="533400" indent="-457200">
              <a:lnSpc>
                <a:spcPct val="150000"/>
              </a:lnSpc>
              <a:buClr>
                <a:srgbClr val="000000"/>
              </a:buClr>
              <a:buSzPts val="2400"/>
              <a:buFont typeface="Wingdings" panose="05000000000000000000"/>
              <a:buChar char="Ø"/>
            </a:pPr>
            <a:r>
              <a:rPr lang="en-IN" sz="1800" dirty="0">
                <a:latin typeface="Times New Roman" panose="02020603050405020304" pitchFamily="18" charset="0"/>
                <a:cs typeface="Times New Roman" panose="02020603050405020304" pitchFamily="18" charset="0"/>
              </a:rPr>
              <a:t>Data Scaling: To perform data scaling we use “StandardScaler”.</a:t>
            </a:r>
            <a:endParaRPr lang="en-IN" sz="1800" dirty="0">
              <a:latin typeface="Times New Roman" panose="02020603050405020304" pitchFamily="18" charset="0"/>
              <a:cs typeface="Times New Roman" panose="02020603050405020304" pitchFamily="18" charset="0"/>
            </a:endParaRPr>
          </a:p>
          <a:p>
            <a:pPr marL="533400" indent="-457200">
              <a:lnSpc>
                <a:spcPct val="150000"/>
              </a:lnSpc>
              <a:buClr>
                <a:srgbClr val="000000"/>
              </a:buClr>
              <a:buSzPts val="2400"/>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sym typeface="+mn-ea"/>
              </a:rPr>
              <a:t>Splitting the Dataset: Splitting the Dataset into training and testing sets in the ratio 80:20.</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33400" indent="-457200">
              <a:lnSpc>
                <a:spcPct val="150000"/>
              </a:lnSpc>
              <a:buClr>
                <a:srgbClr val="000000"/>
              </a:buClr>
              <a:buSzPts val="2400"/>
              <a:buFont typeface="Wingdings" panose="05000000000000000000"/>
              <a:buChar char="Ø"/>
            </a:pP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7" name="Google Shape;137;p19"/>
          <p:cNvPicPr preferRelativeResize="0"/>
          <p:nvPr/>
        </p:nvPicPr>
        <p:blipFill>
          <a:blip r:embed="rId1"/>
          <a:stretch>
            <a:fillRect/>
          </a:stretch>
        </p:blipFill>
        <p:spPr>
          <a:xfrm>
            <a:off x="9275650" y="211812"/>
            <a:ext cx="2769575" cy="662425"/>
          </a:xfrm>
          <a:prstGeom prst="rect">
            <a:avLst/>
          </a:prstGeom>
          <a:noFill/>
          <a:ln>
            <a:noFill/>
          </a:ln>
        </p:spPr>
      </p:pic>
      <p:sp>
        <p:nvSpPr>
          <p:cNvPr id="138" name="Google Shape;138;p19"/>
          <p:cNvSpPr txBox="1"/>
          <p:nvPr/>
        </p:nvSpPr>
        <p:spPr>
          <a:xfrm>
            <a:off x="11557200" y="6278925"/>
            <a:ext cx="3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alibri" panose="020F0502020204030204"/>
                <a:ea typeface="Calibri" panose="020F0502020204030204"/>
                <a:cs typeface="Calibri" panose="020F0502020204030204"/>
                <a:sym typeface="Calibri" panose="020F0502020204030204"/>
              </a:rPr>
              <a:t>5</a:t>
            </a:r>
            <a:endParaRPr>
              <a:latin typeface="Calibri" panose="020F0502020204030204"/>
              <a:ea typeface="Calibri" panose="020F0502020204030204"/>
              <a:cs typeface="Calibri" panose="020F0502020204030204"/>
              <a:sym typeface="Calibri" panose="020F0502020204030204"/>
            </a:endParaRPr>
          </a:p>
        </p:txBody>
      </p:sp>
      <p:pic>
        <p:nvPicPr>
          <p:cNvPr id="4" name="Picture 3"/>
          <p:cNvPicPr>
            <a:picLocks noChangeAspect="1"/>
          </p:cNvPicPr>
          <p:nvPr/>
        </p:nvPicPr>
        <p:blipFill>
          <a:blip r:embed="rId2"/>
          <a:stretch>
            <a:fillRect/>
          </a:stretch>
        </p:blipFill>
        <p:spPr>
          <a:xfrm>
            <a:off x="1143635" y="3931285"/>
            <a:ext cx="8614410" cy="18802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880"/>
          </a:xfrm>
        </p:spPr>
        <p:txBody>
          <a:bodyPr>
            <a:noAutofit/>
          </a:bodyPr>
          <a:lstStyle/>
          <a:p>
            <a:pPr algn="ctr"/>
            <a:r>
              <a:rPr lang="en-IN" altLang="en-US" b="1">
                <a:latin typeface="Times New Roman" panose="02020603050405020304" pitchFamily="18" charset="0"/>
                <a:cs typeface="Times New Roman" panose="02020603050405020304" pitchFamily="18" charset="0"/>
              </a:rPr>
              <a:t>MODEL TRAINING AND PREDICTION</a:t>
            </a:r>
            <a:endParaRPr lang="en-IN" altLang="en-US" b="1">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38200" y="1825625"/>
            <a:ext cx="10515600" cy="4563745"/>
          </a:xfrm>
        </p:spPr>
        <p:txBody>
          <a:bodyPr>
            <a:normAutofit/>
          </a:bodyPr>
          <a:lstStyle/>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Logistic Regression : It is a type of supervised machine learning algorithm that is used for binary classification problems. It is binary (1/0 or Yes/No or True/False) depending on one or many independent variables (features).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 Logistic Regression is used in classification not regression.</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Key Concepts: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1.Logistic Function (Sigmoid Function): Transforms the linear combination of input features into a probability (a value between 0 and 1).</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Decision Boundary: The threshold probability (usually 0.5) used to classify the input into one of the two classes.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Google Shape;121;p17"/>
          <p:cNvPicPr preferRelativeResize="0"/>
          <p:nvPr/>
        </p:nvPicPr>
        <p:blipFill>
          <a:blip r:embed="rId1"/>
          <a:stretch>
            <a:fillRect/>
          </a:stretch>
        </p:blipFill>
        <p:spPr>
          <a:xfrm>
            <a:off x="9275650" y="211812"/>
            <a:ext cx="2769575" cy="662425"/>
          </a:xfrm>
          <a:prstGeom prst="rect">
            <a:avLst/>
          </a:prstGeom>
          <a:noFill/>
          <a:ln>
            <a:noFill/>
          </a:ln>
        </p:spPr>
      </p:pic>
      <p:pic>
        <p:nvPicPr>
          <p:cNvPr id="6" name="Picture 5"/>
          <p:cNvPicPr>
            <a:picLocks noChangeAspect="1"/>
          </p:cNvPicPr>
          <p:nvPr/>
        </p:nvPicPr>
        <p:blipFill>
          <a:blip r:embed="rId2"/>
          <a:stretch>
            <a:fillRect/>
          </a:stretch>
        </p:blipFill>
        <p:spPr>
          <a:xfrm>
            <a:off x="7229475" y="2933065"/>
            <a:ext cx="4289425" cy="9925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altLang="en-US" b="1">
                <a:latin typeface="Times New Roman" panose="02020603050405020304" pitchFamily="18" charset="0"/>
                <a:cs typeface="Times New Roman" panose="02020603050405020304" pitchFamily="18" charset="0"/>
                <a:sym typeface="+mn-ea"/>
              </a:rPr>
              <a:t>MODEL TRAINING AND PREDICTION</a:t>
            </a:r>
            <a:endParaRPr lang="en-IN" altLang="en-US" b="1">
              <a:latin typeface="Raleway"/>
            </a:endParaRPr>
          </a:p>
        </p:txBody>
      </p:sp>
      <p:sp>
        <p:nvSpPr>
          <p:cNvPr id="3" name="Text Placeholder 2"/>
          <p:cNvSpPr>
            <a:spLocks noGrp="1"/>
          </p:cNvSpPr>
          <p:nvPr>
            <p:ph type="body" idx="1"/>
          </p:nvPr>
        </p:nvSpPr>
        <p:spPr>
          <a:xfrm>
            <a:off x="813435" y="1538605"/>
            <a:ext cx="10515600" cy="4351338"/>
          </a:xfrm>
        </p:spPr>
        <p:txBody>
          <a:bodyPr>
            <a:noAutofit/>
          </a:bodyPr>
          <a:lstStyle/>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Random Forest Classifier: It is a sub type of ensemble learning where a large number of decision trees is built in the training phase. Bagging is also used together with random feature selection in which the conception of bootstrapping are integrated into the model to minimize over fitting.</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Key Concepts: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1.Ensemble Method: Combines multiple models to improve performance.</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2.Majority Voting: For classification, the class that gets the most votes from all the trees in the forest is chosen.</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Google Shape;121;p17"/>
          <p:cNvPicPr preferRelativeResize="0"/>
          <p:nvPr/>
        </p:nvPicPr>
        <p:blipFill>
          <a:blip r:embed="rId1"/>
          <a:stretch>
            <a:fillRect/>
          </a:stretch>
        </p:blipFill>
        <p:spPr>
          <a:xfrm>
            <a:off x="9275650" y="211812"/>
            <a:ext cx="2769575" cy="662425"/>
          </a:xfrm>
          <a:prstGeom prst="rect">
            <a:avLst/>
          </a:prstGeom>
          <a:noFill/>
          <a:ln>
            <a:noFill/>
          </a:ln>
        </p:spPr>
      </p:pic>
      <p:pic>
        <p:nvPicPr>
          <p:cNvPr id="7" name="Picture 6"/>
          <p:cNvPicPr>
            <a:picLocks noChangeAspect="1"/>
          </p:cNvPicPr>
          <p:nvPr/>
        </p:nvPicPr>
        <p:blipFill>
          <a:blip r:embed="rId2"/>
          <a:stretch>
            <a:fillRect/>
          </a:stretch>
        </p:blipFill>
        <p:spPr>
          <a:xfrm>
            <a:off x="2449195" y="4824095"/>
            <a:ext cx="7243445" cy="125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altLang="en-US" b="1">
                <a:latin typeface="Times New Roman" panose="02020603050405020304" pitchFamily="18" charset="0"/>
                <a:cs typeface="Times New Roman" panose="02020603050405020304" pitchFamily="18" charset="0"/>
                <a:sym typeface="+mn-ea"/>
              </a:rPr>
              <a:t>MODEL TRAINING AND PREDICTION</a:t>
            </a:r>
            <a:endParaRPr lang="en-IN" altLang="en-US" b="1">
              <a:latin typeface="Raleway"/>
            </a:endParaRPr>
          </a:p>
        </p:txBody>
      </p:sp>
      <p:sp>
        <p:nvSpPr>
          <p:cNvPr id="3" name="Text Placeholder 2"/>
          <p:cNvSpPr>
            <a:spLocks noGrp="1"/>
          </p:cNvSpPr>
          <p:nvPr>
            <p:ph type="body" idx="1"/>
          </p:nvPr>
        </p:nvSpPr>
        <p:spPr/>
        <p:txBody>
          <a:bodyPr/>
          <a:lstStyle/>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Hyper-parameters of Random Forest:</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Some important hyper-parameters you can tune in a Random Forest model:</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n_estimators: The number of trees in the forest.</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max_depth: The maximum depth of the tree.</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min_samples_split: The minimum number of samples required to split an internal node.</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min_samples_leaf: The minimum number of samples required to be at a leaf node.</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457200">
              <a:lnSpc>
                <a:spcPct val="150000"/>
              </a:lnSpc>
              <a:buFont typeface="Wingdings" panose="05000000000000000000"/>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max_features: The number of features to consider when looking for the best split</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Google Shape;121;p17"/>
          <p:cNvPicPr preferRelativeResize="0"/>
          <p:nvPr/>
        </p:nvPicPr>
        <p:blipFill>
          <a:blip r:embed="rId1"/>
          <a:stretch>
            <a:fillRect/>
          </a:stretch>
        </p:blipFill>
        <p:spPr>
          <a:xfrm>
            <a:off x="9275650" y="211812"/>
            <a:ext cx="2769575" cy="6624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5906</Words>
  <Application>WPS Presentation</Application>
  <PresentationFormat>Widescreen</PresentationFormat>
  <Paragraphs>150</Paragraphs>
  <Slides>16</Slides>
  <Notes>5</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16</vt:i4>
      </vt:variant>
    </vt:vector>
  </HeadingPairs>
  <TitlesOfParts>
    <vt:vector size="42" baseType="lpstr">
      <vt:lpstr>Arial</vt:lpstr>
      <vt:lpstr>SimSun</vt:lpstr>
      <vt:lpstr>Wingdings</vt:lpstr>
      <vt:lpstr>Arial</vt:lpstr>
      <vt:lpstr>Calibri</vt:lpstr>
      <vt:lpstr>Times New Roman</vt:lpstr>
      <vt:lpstr>Arial Unicode MS</vt:lpstr>
      <vt:lpstr>Times New Roman</vt:lpstr>
      <vt:lpstr>Wingdings</vt:lpstr>
      <vt:lpstr>Raleway</vt:lpstr>
      <vt:lpstr>Calibri Light</vt:lpstr>
      <vt:lpstr>Wingdings</vt:lpstr>
      <vt:lpstr>Calibri</vt:lpstr>
      <vt:lpstr>Microsoft YaHei</vt:lpstr>
      <vt:lpstr>Arial Unicode MS</vt:lpstr>
      <vt:lpstr>Bodoni MT</vt:lpstr>
      <vt:lpstr>Bauhaus 93</vt:lpstr>
      <vt:lpstr>Baskerville Old Face</vt:lpstr>
      <vt:lpstr>Bradley Hand ITC</vt:lpstr>
      <vt:lpstr>Book Antiqua</vt:lpstr>
      <vt:lpstr>Bodoni MT Black</vt:lpstr>
      <vt:lpstr>Bodoni MT Poster Compressed</vt:lpstr>
      <vt:lpstr>Calibri Light</vt:lpstr>
      <vt:lpstr>Raleway</vt:lpstr>
      <vt:lpstr>Office Theme</vt:lpstr>
      <vt:lpstr>1_Office Theme</vt:lpstr>
      <vt:lpstr> </vt:lpstr>
      <vt:lpstr>PowerPoint 演示文稿</vt:lpstr>
      <vt:lpstr>PowerPoint 演示文稿</vt:lpstr>
      <vt:lpstr>INTRODUCTION</vt:lpstr>
      <vt:lpstr>           DATA PREPROCESSING</vt:lpstr>
      <vt:lpstr>           DATA PREPROCESSING</vt:lpstr>
      <vt:lpstr>MODEL TRAINING AND PREDICTION</vt:lpstr>
      <vt:lpstr>MODEL TRAINING AND PREDICTION</vt:lpstr>
      <vt:lpstr>MODEL TRAINING AND PREDICTION</vt:lpstr>
      <vt:lpstr>MODEL TRAINING AND PREDICTION</vt:lpstr>
      <vt:lpstr>MODEL TRAINING AND PREDICTION</vt:lpstr>
      <vt:lpstr>MODEL EVALUATION</vt:lpstr>
      <vt:lpstr>PowerPoint 演示文稿</vt:lpstr>
      <vt:lpstr>PowerPoint 演示文稿</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ASUS</dc:creator>
  <cp:lastModifiedBy>Siddharth Singh</cp:lastModifiedBy>
  <cp:revision>557</cp:revision>
  <dcterms:created xsi:type="dcterms:W3CDTF">2024-08-04T11:35:00Z</dcterms:created>
  <dcterms:modified xsi:type="dcterms:W3CDTF">2024-08-12T19:58:39Z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3E6CCC7D17004582932CA2F36FA00D6E_12</vt:lpwstr>
  </property>
  <property fmtid="{D5CDD505-2E9C-101B-9397-08002B2CF9AE}" pid="3" name="KSOProductBuildVer">
    <vt:lpwstr>1033-12.2.0.17545</vt:lpwstr>
  </property>
</Properties>
</file>